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86" r:id="rId4"/>
    <p:sldId id="287" r:id="rId5"/>
    <p:sldId id="259" r:id="rId6"/>
    <p:sldId id="289" r:id="rId7"/>
    <p:sldId id="261" r:id="rId8"/>
    <p:sldId id="288" r:id="rId9"/>
    <p:sldId id="284" r:id="rId10"/>
  </p:sldIdLst>
  <p:sldSz cx="9144000" cy="5143500" type="screen16x9"/>
  <p:notesSz cx="6858000" cy="9144000"/>
  <p:embeddedFontLst>
    <p:embeddedFont>
      <p:font typeface="Montserrat" panose="020B0604020202020204" charset="0"/>
      <p:regular r:id="rId12"/>
      <p:bold r:id="rId13"/>
      <p:italic r:id="rId14"/>
      <p:boldItalic r:id="rId15"/>
    </p:embeddedFont>
    <p:embeddedFont>
      <p:font typeface="Montserrat ExtraBold" panose="020B0604020202020204" charset="0"/>
      <p:bold r:id="rId16"/>
      <p:boldItalic r:id="rId17"/>
    </p:embeddedFont>
    <p:embeddedFont>
      <p:font typeface="Montserrat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062F"/>
    <a:srgbClr val="FFA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B527F0-8B19-4EFB-B23D-822D32648277}">
  <a:tblStyle styleId="{78B527F0-8B19-4EFB-B23D-822D326482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700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7395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947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090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6fae009d2c_3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6fae009d2c_3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6464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" y="-11"/>
            <a:ext cx="2429759" cy="1609289"/>
            <a:chOff x="608719" y="-11"/>
            <a:chExt cx="2429759" cy="1609289"/>
          </a:xfrm>
        </p:grpSpPr>
        <p:sp>
          <p:nvSpPr>
            <p:cNvPr id="11" name="Google Shape;11;p2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4894945" y="-11"/>
            <a:ext cx="4252453" cy="5146816"/>
            <a:chOff x="4894945" y="-11"/>
            <a:chExt cx="4252453" cy="5146816"/>
          </a:xfrm>
        </p:grpSpPr>
        <p:sp>
          <p:nvSpPr>
            <p:cNvPr id="25" name="Google Shape;25;p2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09812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109812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717668" y="1286669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717668" y="2573381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325495" y="289595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109812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17668" y="22526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325495" y="257338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 flipH="1">
            <a:off x="-7" y="3860093"/>
            <a:ext cx="2429755" cy="1286712"/>
            <a:chOff x="6714243" y="3860093"/>
            <a:chExt cx="2429755" cy="1286712"/>
          </a:xfrm>
        </p:grpSpPr>
        <p:sp>
          <p:nvSpPr>
            <p:cNvPr id="80" name="Google Shape;80;p2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A400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52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685800" y="2687652"/>
            <a:ext cx="4252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4894945" y="-11"/>
            <a:ext cx="4252453" cy="5146816"/>
            <a:chOff x="4894945" y="-11"/>
            <a:chExt cx="4252453" cy="5146816"/>
          </a:xfrm>
        </p:grpSpPr>
        <p:sp>
          <p:nvSpPr>
            <p:cNvPr id="96" name="Google Shape;96;p3"/>
            <p:cNvSpPr/>
            <p:nvPr/>
          </p:nvSpPr>
          <p:spPr>
            <a:xfrm>
              <a:off x="6108962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6716818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108962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6818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7324645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94945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6108962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50277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9990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6716818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10896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6716831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6109812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6109812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717668" y="1286669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717668" y="2573381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325495" y="2895958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5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6109812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>
                <a:alpha val="2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6717668" y="22526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325495" y="2573381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9CB9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5"/>
          <p:cNvGrpSpPr/>
          <p:nvPr/>
        </p:nvGrpSpPr>
        <p:grpSpPr>
          <a:xfrm>
            <a:off x="6714243" y="3860093"/>
            <a:ext cx="2429755" cy="1286712"/>
            <a:chOff x="6714243" y="3860093"/>
            <a:chExt cx="2429755" cy="1286712"/>
          </a:xfrm>
        </p:grpSpPr>
        <p:sp>
          <p:nvSpPr>
            <p:cNvPr id="208" name="Google Shape;208;p5"/>
            <p:cNvSpPr/>
            <p:nvPr/>
          </p:nvSpPr>
          <p:spPr>
            <a:xfrm>
              <a:off x="7929952" y="386009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8536142" y="4182670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7322095" y="4825993"/>
              <a:ext cx="607886" cy="320811"/>
            </a:xfrm>
            <a:custGeom>
              <a:avLst/>
              <a:gdLst/>
              <a:ahLst/>
              <a:cxnLst/>
              <a:rect l="l" t="t" r="r" b="b"/>
              <a:pathLst>
                <a:path w="20428" h="9991" extrusionOk="0">
                  <a:moveTo>
                    <a:pt x="1" y="1"/>
                  </a:moveTo>
                  <a:lnTo>
                    <a:pt x="1" y="9991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7929952" y="4503448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853614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7322095" y="3860093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8536142" y="386009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7929952" y="4182670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732209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929952" y="4825993"/>
              <a:ext cx="606220" cy="320811"/>
            </a:xfrm>
            <a:custGeom>
              <a:avLst/>
              <a:gdLst/>
              <a:ahLst/>
              <a:cxnLst/>
              <a:rect l="l" t="t" r="r" b="b"/>
              <a:pathLst>
                <a:path w="20372" h="9991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9991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53614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714243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892" y="-11"/>
            <a:ext cx="3037586" cy="2252645"/>
            <a:chOff x="892" y="-11"/>
            <a:chExt cx="3037586" cy="2252645"/>
          </a:xfrm>
        </p:grpSpPr>
        <p:sp>
          <p:nvSpPr>
            <p:cNvPr id="221" name="Google Shape;221;p5"/>
            <p:cNvSpPr/>
            <p:nvPr/>
          </p:nvSpPr>
          <p:spPr>
            <a:xfrm>
              <a:off x="892" y="643313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608719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608719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1822766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214909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822766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8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08719" y="-11"/>
              <a:ext cx="606220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214909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822766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2430592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8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608719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892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608719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892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214909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214909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214909" y="1609246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430592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608719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214909" y="-11"/>
              <a:ext cx="607886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5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5"/>
          <p:cNvSpPr txBox="1">
            <a:spLocks noGrp="1"/>
          </p:cNvSpPr>
          <p:nvPr>
            <p:ph type="body" idx="1"/>
          </p:nvPr>
        </p:nvSpPr>
        <p:spPr>
          <a:xfrm>
            <a:off x="1320025" y="1613274"/>
            <a:ext cx="6455700" cy="29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◂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◂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46" name="Google Shape;246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teral pattern">
  <p:cSld name="BLANK_2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12"/>
          <p:cNvGrpSpPr/>
          <p:nvPr/>
        </p:nvGrpSpPr>
        <p:grpSpPr>
          <a:xfrm>
            <a:off x="6109812" y="-11"/>
            <a:ext cx="3037586" cy="5146816"/>
            <a:chOff x="6109812" y="-11"/>
            <a:chExt cx="3037586" cy="5146816"/>
          </a:xfrm>
        </p:grpSpPr>
        <p:sp>
          <p:nvSpPr>
            <p:cNvPr id="536" name="Google Shape;536;p12"/>
            <p:cNvSpPr/>
            <p:nvPr/>
          </p:nvSpPr>
          <p:spPr>
            <a:xfrm>
              <a:off x="7324645" y="353931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2"/>
            <p:cNvSpPr/>
            <p:nvPr/>
          </p:nvSpPr>
          <p:spPr>
            <a:xfrm>
              <a:off x="7324645" y="4182670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7932502" y="643313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8538692" y="32253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7932502" y="1286669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7932502" y="3216737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8538692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7932502" y="-11"/>
              <a:ext cx="606220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8538692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7324645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6716818" y="3539314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9990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7932502" y="322534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7932502" y="965890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1"/>
                  </a:moveTo>
                  <a:lnTo>
                    <a:pt x="0" y="9991"/>
                  </a:lnTo>
                  <a:lnTo>
                    <a:pt x="20371" y="20037"/>
                  </a:lnTo>
                  <a:lnTo>
                    <a:pt x="20371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7932502" y="2895958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1" y="0"/>
                  </a:moveTo>
                  <a:lnTo>
                    <a:pt x="0" y="9990"/>
                  </a:lnTo>
                  <a:lnTo>
                    <a:pt x="20371" y="2003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7932492" y="3538418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6716818" y="-11"/>
              <a:ext cx="607856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6716818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7324645" y="4503448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8538692" y="-11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8538692" y="4503448"/>
              <a:ext cx="607856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20427" y="0"/>
                  </a:moveTo>
                  <a:lnTo>
                    <a:pt x="0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7324658" y="322534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7324658" y="965890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6716831" y="965890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7324658" y="1286669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7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7324658" y="-11"/>
              <a:ext cx="607886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8538692" y="4825993"/>
              <a:ext cx="607856" cy="320811"/>
            </a:xfrm>
            <a:custGeom>
              <a:avLst/>
              <a:gdLst/>
              <a:ahLst/>
              <a:cxnLst/>
              <a:rect l="l" t="t" r="r" b="b"/>
              <a:pathLst>
                <a:path w="20427" h="9991" extrusionOk="0">
                  <a:moveTo>
                    <a:pt x="0" y="1"/>
                  </a:moveTo>
                  <a:lnTo>
                    <a:pt x="0" y="9991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6717668" y="1930025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7325495" y="2252602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9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6717668" y="3216737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7933352" y="1930025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7933352" y="2573381"/>
              <a:ext cx="606220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0" y="1"/>
                  </a:moveTo>
                  <a:lnTo>
                    <a:pt x="0" y="20036"/>
                  </a:lnTo>
                  <a:lnTo>
                    <a:pt x="20371" y="100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8539542" y="1608802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9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6109812" y="3216737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0"/>
                  </a:moveTo>
                  <a:lnTo>
                    <a:pt x="1" y="10046"/>
                  </a:lnTo>
                  <a:lnTo>
                    <a:pt x="20427" y="2003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6717668" y="1609246"/>
              <a:ext cx="607856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6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7325495" y="1930025"/>
              <a:ext cx="607886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10046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ottom pattern">
  <p:cSld name="BLANK_2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13"/>
          <p:cNvGrpSpPr/>
          <p:nvPr/>
        </p:nvGrpSpPr>
        <p:grpSpPr>
          <a:xfrm rot="10800000" flipH="1">
            <a:off x="900" y="3856775"/>
            <a:ext cx="9143992" cy="1286721"/>
            <a:chOff x="900" y="0"/>
            <a:chExt cx="9143992" cy="1286721"/>
          </a:xfrm>
        </p:grpSpPr>
        <p:sp>
          <p:nvSpPr>
            <p:cNvPr id="574" name="Google Shape;574;p13"/>
            <p:cNvSpPr/>
            <p:nvPr/>
          </p:nvSpPr>
          <p:spPr>
            <a:xfrm>
              <a:off x="4878953" y="643320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5488830" y="32254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8536629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70697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4878953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5488830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097065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670697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7316850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878953" y="3225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5488830" y="64332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7926751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8536629" y="321640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6097065" y="32254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670696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87895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488830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6097065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8534993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7926757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7925909" y="32164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flipH="1">
              <a:off x="7316858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900" y="643324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100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610793" y="322545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3658671" y="863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372" y="9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1828968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4266922" y="32164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1" y="1"/>
                  </a:moveTo>
                  <a:lnTo>
                    <a:pt x="1" y="20037"/>
                  </a:lnTo>
                  <a:lnTo>
                    <a:pt x="20427" y="100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4646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900" y="0"/>
              <a:ext cx="609899" cy="643356"/>
            </a:xfrm>
            <a:custGeom>
              <a:avLst/>
              <a:gdLst/>
              <a:ahLst/>
              <a:cxnLst/>
              <a:rect l="l" t="t" r="r" b="b"/>
              <a:pathLst>
                <a:path w="20427" h="20036" extrusionOk="0">
                  <a:moveTo>
                    <a:pt x="0" y="0"/>
                  </a:moveTo>
                  <a:lnTo>
                    <a:pt x="0" y="20036"/>
                  </a:lnTo>
                  <a:lnTo>
                    <a:pt x="20427" y="10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610793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1" y="0"/>
                  </a:moveTo>
                  <a:lnTo>
                    <a:pt x="1" y="1004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1219044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182896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2438861" y="0"/>
              <a:ext cx="609929" cy="643356"/>
            </a:xfrm>
            <a:custGeom>
              <a:avLst/>
              <a:gdLst/>
              <a:ahLst/>
              <a:cxnLst/>
              <a:rect l="l" t="t" r="r" b="b"/>
              <a:pathLst>
                <a:path w="20428" h="20036" extrusionOk="0">
                  <a:moveTo>
                    <a:pt x="1" y="0"/>
                  </a:moveTo>
                  <a:lnTo>
                    <a:pt x="1" y="20036"/>
                  </a:lnTo>
                  <a:lnTo>
                    <a:pt x="20427" y="100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900" y="3225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610793" y="643324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3048778" y="863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20427" y="1"/>
                  </a:moveTo>
                  <a:lnTo>
                    <a:pt x="0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658671" y="321642"/>
              <a:ext cx="608257" cy="643388"/>
            </a:xfrm>
            <a:custGeom>
              <a:avLst/>
              <a:gdLst/>
              <a:ahLst/>
              <a:cxnLst/>
              <a:rect l="l" t="t" r="r" b="b"/>
              <a:pathLst>
                <a:path w="20372" h="20037" extrusionOk="0">
                  <a:moveTo>
                    <a:pt x="20372" y="1"/>
                  </a:moveTo>
                  <a:lnTo>
                    <a:pt x="1" y="10047"/>
                  </a:lnTo>
                  <a:lnTo>
                    <a:pt x="20372" y="20037"/>
                  </a:lnTo>
                  <a:lnTo>
                    <a:pt x="20372" y="1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1219044" y="322545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266922" y="863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A4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900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610793" y="0"/>
              <a:ext cx="608257" cy="643356"/>
            </a:xfrm>
            <a:custGeom>
              <a:avLst/>
              <a:gdLst/>
              <a:ahLst/>
              <a:cxnLst/>
              <a:rect l="l" t="t" r="r" b="b"/>
              <a:pathLst>
                <a:path w="20372" h="20036" extrusionOk="0">
                  <a:moveTo>
                    <a:pt x="20372" y="0"/>
                  </a:moveTo>
                  <a:lnTo>
                    <a:pt x="1" y="10046"/>
                  </a:lnTo>
                  <a:lnTo>
                    <a:pt x="20372" y="20036"/>
                  </a:lnTo>
                  <a:lnTo>
                    <a:pt x="20372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1219044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E80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4266958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C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657035" y="0"/>
              <a:ext cx="609899" cy="322577"/>
            </a:xfrm>
            <a:custGeom>
              <a:avLst/>
              <a:gdLst/>
              <a:ahLst/>
              <a:cxnLst/>
              <a:rect l="l" t="t" r="r" b="b"/>
              <a:pathLst>
                <a:path w="20427" h="10046" extrusionOk="0">
                  <a:moveTo>
                    <a:pt x="0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FFA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3048784" y="0"/>
              <a:ext cx="608257" cy="322577"/>
            </a:xfrm>
            <a:custGeom>
              <a:avLst/>
              <a:gdLst/>
              <a:ahLst/>
              <a:cxnLst/>
              <a:rect l="l" t="t" r="r" b="b"/>
              <a:pathLst>
                <a:path w="20372" h="10046" extrusionOk="0">
                  <a:moveTo>
                    <a:pt x="0" y="0"/>
                  </a:moveTo>
                  <a:lnTo>
                    <a:pt x="0" y="10046"/>
                  </a:lnTo>
                  <a:lnTo>
                    <a:pt x="20371" y="0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2438861" y="0"/>
              <a:ext cx="609929" cy="322577"/>
            </a:xfrm>
            <a:custGeom>
              <a:avLst/>
              <a:gdLst/>
              <a:ahLst/>
              <a:cxnLst/>
              <a:rect l="l" t="t" r="r" b="b"/>
              <a:pathLst>
                <a:path w="20428" h="10046" extrusionOk="0">
                  <a:moveTo>
                    <a:pt x="1" y="0"/>
                  </a:moveTo>
                  <a:lnTo>
                    <a:pt x="20427" y="10046"/>
                  </a:lnTo>
                  <a:lnTo>
                    <a:pt x="20427" y="0"/>
                  </a:ln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3047936" y="321645"/>
              <a:ext cx="609899" cy="643388"/>
            </a:xfrm>
            <a:custGeom>
              <a:avLst/>
              <a:gdLst/>
              <a:ahLst/>
              <a:cxnLst/>
              <a:rect l="l" t="t" r="r" b="b"/>
              <a:pathLst>
                <a:path w="20427" h="20037" extrusionOk="0">
                  <a:moveTo>
                    <a:pt x="0" y="1"/>
                  </a:moveTo>
                  <a:lnTo>
                    <a:pt x="0" y="20037"/>
                  </a:lnTo>
                  <a:lnTo>
                    <a:pt x="20427" y="9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80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 flipH="1">
              <a:off x="3658935" y="643332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 flipH="1">
              <a:off x="1219312" y="643329"/>
              <a:ext cx="609929" cy="643388"/>
            </a:xfrm>
            <a:custGeom>
              <a:avLst/>
              <a:gdLst/>
              <a:ahLst/>
              <a:cxnLst/>
              <a:rect l="l" t="t" r="r" b="b"/>
              <a:pathLst>
                <a:path w="20428" h="20037" extrusionOk="0">
                  <a:moveTo>
                    <a:pt x="20427" y="1"/>
                  </a:moveTo>
                  <a:lnTo>
                    <a:pt x="1" y="9991"/>
                  </a:lnTo>
                  <a:lnTo>
                    <a:pt x="20427" y="20037"/>
                  </a:lnTo>
                  <a:lnTo>
                    <a:pt x="20427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" name="Google Shape;622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"/>
              <a:buNone/>
              <a:defRPr sz="2400" b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Montserrat ExtraBold"/>
              <a:buNone/>
              <a:defRPr sz="24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20025" y="1613274"/>
            <a:ext cx="6455700" cy="29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●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4646"/>
        </a:solidFill>
        <a:effectLst/>
      </p:bgPr>
    </p:bg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4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 Python Pendeteksi Warna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FB7F1C-0703-42D9-A540-AC6D13AA3A3E}"/>
              </a:ext>
            </a:extLst>
          </p:cNvPr>
          <p:cNvSpPr txBox="1"/>
          <p:nvPr/>
        </p:nvSpPr>
        <p:spPr>
          <a:xfrm>
            <a:off x="685800" y="3151625"/>
            <a:ext cx="3473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Montserrat" panose="020B0604020202020204" charset="0"/>
              </a:rPr>
              <a:t>Muhammad Zulfikar Arifin</a:t>
            </a:r>
            <a:endParaRPr lang="en-ID" dirty="0">
              <a:solidFill>
                <a:schemeClr val="tx1"/>
              </a:solidFill>
              <a:latin typeface="Montserrat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6"/>
          <p:cNvSpPr txBox="1">
            <a:spLocks noGrp="1"/>
          </p:cNvSpPr>
          <p:nvPr>
            <p:ph type="subTitle" idx="4294967295"/>
          </p:nvPr>
        </p:nvSpPr>
        <p:spPr>
          <a:xfrm>
            <a:off x="201705" y="1649097"/>
            <a:ext cx="5484479" cy="2870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 dirty="0">
                <a:latin typeface="Montserrat"/>
                <a:ea typeface="Montserrat"/>
                <a:cs typeface="Montserrat"/>
                <a:sym typeface="Montserrat"/>
              </a:rPr>
              <a:t>Muhammad Zulfikar Arifin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 dirty="0">
                <a:latin typeface="Montserrat"/>
                <a:ea typeface="Montserrat"/>
                <a:cs typeface="Montserrat"/>
                <a:sym typeface="Montserrat"/>
              </a:rPr>
              <a:t>Kelas: 2KA03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 dirty="0">
                <a:latin typeface="Montserrat"/>
                <a:sym typeface="Montserrat"/>
              </a:rPr>
              <a:t>NPM: </a:t>
            </a:r>
            <a:r>
              <a:rPr lang="en-US" sz="2800" b="1" i="1" u="sng" dirty="0">
                <a:latin typeface="Montserrat"/>
                <a:sym typeface="Montserrat"/>
              </a:rPr>
              <a:t>14119504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 dirty="0" err="1">
                <a:latin typeface="Montserrat"/>
                <a:sym typeface="Montserrat"/>
              </a:rPr>
              <a:t>Jurusan</a:t>
            </a:r>
            <a:r>
              <a:rPr lang="en-US" sz="2800" b="1" dirty="0">
                <a:latin typeface="Montserrat"/>
                <a:sym typeface="Montserrat"/>
              </a:rPr>
              <a:t>: </a:t>
            </a:r>
            <a:r>
              <a:rPr lang="en-US" sz="2800" b="1" dirty="0" err="1">
                <a:latin typeface="Montserrat"/>
                <a:sym typeface="Montserrat"/>
              </a:rPr>
              <a:t>Sistem</a:t>
            </a:r>
            <a:r>
              <a:rPr lang="en-US" sz="2800" b="1" dirty="0">
                <a:latin typeface="Montserrat"/>
                <a:sym typeface="Montserrat"/>
              </a:rPr>
              <a:t> </a:t>
            </a:r>
            <a:r>
              <a:rPr lang="en-US" sz="2800" b="1" dirty="0" err="1">
                <a:latin typeface="Montserrat"/>
                <a:sym typeface="Montserrat"/>
              </a:rPr>
              <a:t>Informasi</a:t>
            </a:r>
            <a:endParaRPr sz="2800" b="1" dirty="0"/>
          </a:p>
        </p:txBody>
      </p:sp>
      <p:sp>
        <p:nvSpPr>
          <p:cNvPr id="643" name="Google Shape;643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5739C189-67C8-4C3E-BC77-0A24B602C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36" y="332458"/>
            <a:ext cx="1215659" cy="12524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" name="Google Shape;650;p17">
            <a:extLst>
              <a:ext uri="{FF2B5EF4-FFF2-40B4-BE49-F238E27FC236}">
                <a16:creationId xmlns:a16="http://schemas.microsoft.com/office/drawing/2014/main" id="{C85DF271-9DF5-42BD-88E8-4B3FA3D20204}"/>
              </a:ext>
            </a:extLst>
          </p:cNvPr>
          <p:cNvSpPr txBox="1">
            <a:spLocks/>
          </p:cNvSpPr>
          <p:nvPr/>
        </p:nvSpPr>
        <p:spPr>
          <a:xfrm>
            <a:off x="145997" y="54705"/>
            <a:ext cx="8959487" cy="4487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2200"/>
              <a:buFont typeface="Montserrat Light"/>
              <a:buChar char="◂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●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○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Montserrat Light"/>
              <a:buChar char="■"/>
              <a:defRPr sz="2200" b="0" i="0" u="none" strike="noStrike" cap="non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 algn="ctr">
              <a:spcBef>
                <a:spcPts val="0"/>
              </a:spcBef>
              <a:buFont typeface="Montserrat Light"/>
              <a:buNone/>
            </a:pPr>
            <a:r>
              <a:rPr lang="en-US" sz="3200" b="1" dirty="0">
                <a:solidFill>
                  <a:schemeClr val="tx1"/>
                </a:solidFill>
                <a:latin typeface="Montserrat" panose="020B0604020202020204" charset="0"/>
              </a:rPr>
              <a:t>Program </a:t>
            </a:r>
            <a:r>
              <a:rPr lang="en-US" sz="3200" b="1" dirty="0" err="1">
                <a:solidFill>
                  <a:schemeClr val="tx1"/>
                </a:solidFill>
                <a:latin typeface="Montserrat" panose="020B0604020202020204" charset="0"/>
              </a:rPr>
              <a:t>Mendeteksi</a:t>
            </a:r>
            <a:r>
              <a:rPr lang="en-US" sz="3200" b="1" dirty="0">
                <a:solidFill>
                  <a:schemeClr val="tx1"/>
                </a:solidFill>
                <a:latin typeface="Montserrat" panose="020B0604020202020204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latin typeface="Montserrat" panose="020B0604020202020204" charset="0"/>
              </a:rPr>
              <a:t>Warna</a:t>
            </a:r>
            <a:r>
              <a:rPr lang="en-US" sz="3200" b="1" dirty="0">
                <a:solidFill>
                  <a:schemeClr val="tx1"/>
                </a:solidFill>
                <a:latin typeface="Montserrat" panose="020B0604020202020204" charset="0"/>
              </a:rPr>
              <a:t> </a:t>
            </a:r>
          </a:p>
          <a:p>
            <a:pPr marL="0" indent="0" algn="ctr">
              <a:spcBef>
                <a:spcPts val="0"/>
              </a:spcBef>
              <a:buFont typeface="Montserrat Light"/>
              <a:buNone/>
            </a:pPr>
            <a:r>
              <a:rPr lang="en-US" sz="3200" b="1" dirty="0">
                <a:solidFill>
                  <a:schemeClr val="tx1"/>
                </a:solidFill>
                <a:latin typeface="Montserrat" panose="020B0604020202020204" charset="0"/>
              </a:rPr>
              <a:t>Pada </a:t>
            </a:r>
            <a:r>
              <a:rPr lang="en-US" sz="3200" b="1" dirty="0" err="1">
                <a:solidFill>
                  <a:schemeClr val="tx1"/>
                </a:solidFill>
                <a:latin typeface="Montserrat" panose="020B0604020202020204" charset="0"/>
              </a:rPr>
              <a:t>Sebuah</a:t>
            </a:r>
            <a:r>
              <a:rPr lang="en-US" sz="3200" b="1" dirty="0">
                <a:solidFill>
                  <a:schemeClr val="tx1"/>
                </a:solidFill>
                <a:latin typeface="Montserrat" panose="020B0604020202020204" charset="0"/>
              </a:rPr>
              <a:t> Gambar</a:t>
            </a:r>
          </a:p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3200" b="1" dirty="0">
              <a:solidFill>
                <a:schemeClr val="bg1"/>
              </a:solidFill>
              <a:latin typeface="Montserrat" panose="020B0604020202020204" charset="0"/>
            </a:endParaRPr>
          </a:p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2000" b="1" dirty="0">
              <a:solidFill>
                <a:schemeClr val="tx1"/>
              </a:solidFill>
              <a:latin typeface="Montserrat" panose="020B0604020202020204" charset="0"/>
            </a:endParaRPr>
          </a:p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2000" b="1" dirty="0">
              <a:solidFill>
                <a:schemeClr val="tx1"/>
              </a:solidFill>
              <a:latin typeface="Montserrat" panose="020B0604020202020204" charset="0"/>
            </a:endParaRPr>
          </a:p>
          <a:p>
            <a:pPr marL="342900" indent="-34290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Montserrat" panose="020B0604020202020204" charset="0"/>
            </a:endParaRPr>
          </a:p>
        </p:txBody>
      </p:sp>
      <p:pic>
        <p:nvPicPr>
          <p:cNvPr id="5" name="Picture 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EC9D02AE-4580-4BEF-9404-96D002050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6065" y="1454659"/>
            <a:ext cx="4839350" cy="25809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3202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0"/>
          <p:cNvSpPr txBox="1">
            <a:spLocks noGrp="1"/>
          </p:cNvSpPr>
          <p:nvPr>
            <p:ph type="subTitle" idx="4294967295"/>
          </p:nvPr>
        </p:nvSpPr>
        <p:spPr>
          <a:xfrm>
            <a:off x="222837" y="251171"/>
            <a:ext cx="5831690" cy="4641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E8062F"/>
                </a:solidFill>
              </a:rPr>
              <a:t>Pada </a:t>
            </a:r>
            <a:r>
              <a:rPr lang="en-US" sz="2400" b="1" dirty="0" err="1">
                <a:solidFill>
                  <a:srgbClr val="E8062F"/>
                </a:solidFill>
              </a:rPr>
              <a:t>Presentasi</a:t>
            </a:r>
            <a:r>
              <a:rPr lang="en-US" sz="2400" b="1" dirty="0">
                <a:solidFill>
                  <a:srgbClr val="E8062F"/>
                </a:solidFill>
              </a:rPr>
              <a:t> </a:t>
            </a:r>
            <a:r>
              <a:rPr lang="en-US" sz="2400" b="1" dirty="0" err="1">
                <a:solidFill>
                  <a:srgbClr val="E8062F"/>
                </a:solidFill>
              </a:rPr>
              <a:t>Ini</a:t>
            </a:r>
            <a:r>
              <a:rPr lang="en-US" sz="2400" b="1" dirty="0">
                <a:solidFill>
                  <a:srgbClr val="E8062F"/>
                </a:solidFill>
              </a:rPr>
              <a:t> </a:t>
            </a:r>
            <a:r>
              <a:rPr lang="en-US" sz="2400" b="1" dirty="0" err="1">
                <a:solidFill>
                  <a:srgbClr val="E8062F"/>
                </a:solidFill>
              </a:rPr>
              <a:t>Terdapat</a:t>
            </a:r>
            <a:r>
              <a:rPr lang="en-US" sz="2400" b="1" dirty="0">
                <a:solidFill>
                  <a:srgbClr val="E8062F"/>
                </a:solidFill>
              </a:rPr>
              <a:t> </a:t>
            </a:r>
            <a:r>
              <a:rPr lang="en-US" sz="2400" b="1" dirty="0" err="1">
                <a:solidFill>
                  <a:srgbClr val="E8062F"/>
                </a:solidFill>
              </a:rPr>
              <a:t>Empat</a:t>
            </a:r>
            <a:r>
              <a:rPr lang="en-US" sz="2400" b="1" dirty="0">
                <a:solidFill>
                  <a:srgbClr val="E8062F"/>
                </a:solidFill>
              </a:rPr>
              <a:t> </a:t>
            </a:r>
            <a:r>
              <a:rPr lang="en-US" sz="2400" b="1" dirty="0" err="1">
                <a:solidFill>
                  <a:srgbClr val="E8062F"/>
                </a:solidFill>
              </a:rPr>
              <a:t>Poin</a:t>
            </a:r>
            <a:r>
              <a:rPr lang="en-US" sz="2400" b="1" dirty="0">
                <a:solidFill>
                  <a:srgbClr val="E8062F"/>
                </a:solidFill>
              </a:rPr>
              <a:t> Yang Akan </a:t>
            </a:r>
            <a:r>
              <a:rPr lang="en-US" sz="2400" b="1" dirty="0" err="1">
                <a:solidFill>
                  <a:srgbClr val="E8062F"/>
                </a:solidFill>
              </a:rPr>
              <a:t>Dibahas</a:t>
            </a:r>
            <a:r>
              <a:rPr lang="en-US" sz="2400" b="1" dirty="0">
                <a:solidFill>
                  <a:srgbClr val="E8062F"/>
                </a:solidFill>
              </a:rPr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2400" b="1" dirty="0">
              <a:solidFill>
                <a:srgbClr val="E8062F"/>
              </a:solidFill>
            </a:endParaRP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Bahasa </a:t>
            </a:r>
            <a:r>
              <a:rPr lang="en-US" sz="2000" dirty="0" err="1">
                <a:solidFill>
                  <a:schemeClr val="tx1"/>
                </a:solidFill>
              </a:rPr>
              <a:t>Pemrograman</a:t>
            </a:r>
            <a:r>
              <a:rPr lang="en-US" sz="2000" dirty="0">
                <a:solidFill>
                  <a:schemeClr val="tx1"/>
                </a:solidFill>
              </a:rPr>
              <a:t> Yang </a:t>
            </a:r>
            <a:r>
              <a:rPr lang="en-US" sz="2000" dirty="0" err="1">
                <a:solidFill>
                  <a:schemeClr val="tx1"/>
                </a:solidFill>
              </a:rPr>
              <a:t>Digunakan</a:t>
            </a:r>
            <a:r>
              <a:rPr lang="en-US" sz="2000" dirty="0">
                <a:solidFill>
                  <a:schemeClr val="tx1"/>
                </a:solidFill>
              </a:rPr>
              <a:t> dan Library </a:t>
            </a:r>
            <a:r>
              <a:rPr lang="en-US" sz="2000" dirty="0" err="1">
                <a:solidFill>
                  <a:schemeClr val="tx1"/>
                </a:solidFill>
              </a:rPr>
              <a:t>Pendukung</a:t>
            </a:r>
            <a:r>
              <a:rPr lang="en-US" sz="2000" dirty="0">
                <a:solidFill>
                  <a:schemeClr val="tx1"/>
                </a:solidFill>
              </a:rPr>
              <a:t> Yang </a:t>
            </a:r>
            <a:r>
              <a:rPr lang="en-US" sz="2000" dirty="0" err="1">
                <a:solidFill>
                  <a:schemeClr val="tx1"/>
                </a:solidFill>
              </a:rPr>
              <a:t>Dibutuhkan</a:t>
            </a:r>
            <a:endParaRPr lang="en-US" sz="2000" dirty="0">
              <a:solidFill>
                <a:schemeClr val="tx1"/>
              </a:solidFill>
            </a:endParaRPr>
          </a:p>
          <a:p>
            <a:pPr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/>
                </a:solidFill>
              </a:rPr>
              <a:t>Penjelasan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Tentang</a:t>
            </a:r>
            <a:r>
              <a:rPr lang="en-US" sz="2000" dirty="0">
                <a:solidFill>
                  <a:schemeClr val="tx1"/>
                </a:solidFill>
              </a:rPr>
              <a:t> Library Yang </a:t>
            </a:r>
            <a:r>
              <a:rPr lang="en-US" sz="2000" dirty="0" err="1">
                <a:solidFill>
                  <a:schemeClr val="tx1"/>
                </a:solidFill>
              </a:rPr>
              <a:t>Digunakan</a:t>
            </a:r>
            <a:endParaRPr lang="en-US" sz="2000" dirty="0">
              <a:solidFill>
                <a:schemeClr val="tx1"/>
              </a:solidFill>
            </a:endParaRP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/>
                </a:solidFill>
              </a:rPr>
              <a:t>Bagaimana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Mendeteksi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Warna</a:t>
            </a:r>
            <a:r>
              <a:rPr lang="en-US" sz="2000" dirty="0">
                <a:solidFill>
                  <a:schemeClr val="tx1"/>
                </a:solidFill>
              </a:rPr>
              <a:t> Akan </a:t>
            </a:r>
            <a:r>
              <a:rPr lang="en-US" sz="2000" dirty="0" err="1">
                <a:solidFill>
                  <a:schemeClr val="tx1"/>
                </a:solidFill>
              </a:rPr>
              <a:t>Bekerja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Dimana Program </a:t>
            </a:r>
            <a:r>
              <a:rPr lang="en-US" sz="2000" dirty="0" err="1">
                <a:solidFill>
                  <a:schemeClr val="tx1"/>
                </a:solidFill>
              </a:rPr>
              <a:t>Ini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Dapat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Berguna</a:t>
            </a:r>
            <a:r>
              <a:rPr lang="en-US" sz="2000" dirty="0">
                <a:solidFill>
                  <a:schemeClr val="tx1"/>
                </a:solidFill>
              </a:rPr>
              <a:t> Di </a:t>
            </a:r>
            <a:r>
              <a:rPr lang="en-US" sz="2000" dirty="0" err="1">
                <a:solidFill>
                  <a:schemeClr val="tx1"/>
                </a:solidFill>
              </a:rPr>
              <a:t>Kehidupan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Nyata</a:t>
            </a:r>
            <a:endParaRPr lang="en-US" sz="2000" dirty="0">
              <a:solidFill>
                <a:schemeClr val="tx1"/>
              </a:solidFill>
            </a:endParaRP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781" name="Google Shape;781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464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7"/>
          <p:cNvSpPr txBox="1">
            <a:spLocks noGrp="1"/>
          </p:cNvSpPr>
          <p:nvPr>
            <p:ph type="ctrTitle"/>
          </p:nvPr>
        </p:nvSpPr>
        <p:spPr>
          <a:xfrm>
            <a:off x="319500" y="291792"/>
            <a:ext cx="4252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A400"/>
                </a:solidFill>
              </a:rPr>
              <a:t>1.</a:t>
            </a:r>
            <a:endParaRPr dirty="0">
              <a:solidFill>
                <a:srgbClr val="FFA400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5509491-A8F9-4732-8A97-88316759E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178" y="291792"/>
            <a:ext cx="6068465" cy="784800"/>
          </a:xfrm>
        </p:spPr>
        <p:txBody>
          <a:bodyPr/>
          <a:lstStyle/>
          <a:p>
            <a:pPr marL="0" indent="0">
              <a:spcBef>
                <a:spcPts val="0"/>
              </a:spcBef>
              <a:buFont typeface="Montserrat Light"/>
              <a:buNone/>
            </a:pPr>
            <a:r>
              <a:rPr lang="en-US" sz="2800" b="1" dirty="0">
                <a:solidFill>
                  <a:schemeClr val="tx1"/>
                </a:solidFill>
                <a:latin typeface="Montserrat" panose="020B0604020202020204" charset="0"/>
                <a:ea typeface="Tahoma" panose="020B0604030504040204" pitchFamily="34" charset="0"/>
                <a:cs typeface="Tahoma" panose="020B0604030504040204" pitchFamily="34" charset="0"/>
              </a:rPr>
              <a:t>Bahasa </a:t>
            </a:r>
            <a:r>
              <a:rPr lang="en-US" sz="2800" b="1" dirty="0" err="1">
                <a:solidFill>
                  <a:schemeClr val="tx1"/>
                </a:solidFill>
                <a:latin typeface="Montserrat" panose="020B0604020202020204" charset="0"/>
                <a:ea typeface="Tahoma" panose="020B0604030504040204" pitchFamily="34" charset="0"/>
                <a:cs typeface="Tahoma" panose="020B0604030504040204" pitchFamily="34" charset="0"/>
              </a:rPr>
              <a:t>Pemrograman</a:t>
            </a:r>
            <a:r>
              <a:rPr lang="en-US" sz="2800" b="1" dirty="0">
                <a:solidFill>
                  <a:schemeClr val="tx1"/>
                </a:solidFill>
                <a:latin typeface="Montserrat" panose="020B060402020202020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2800" b="1" dirty="0" err="1">
                <a:solidFill>
                  <a:schemeClr val="tx1"/>
                </a:solidFill>
                <a:latin typeface="Montserrat" panose="020B0604020202020204" charset="0"/>
                <a:ea typeface="Tahoma" panose="020B0604030504040204" pitchFamily="34" charset="0"/>
                <a:cs typeface="Tahoma" panose="020B0604030504040204" pitchFamily="34" charset="0"/>
              </a:rPr>
              <a:t>digunakan</a:t>
            </a:r>
            <a:r>
              <a:rPr lang="en-US" sz="2800" b="1" dirty="0">
                <a:solidFill>
                  <a:schemeClr val="tx1"/>
                </a:solidFill>
                <a:latin typeface="Montserrat" panose="020B0604020202020204" charset="0"/>
              </a:rPr>
              <a:t>:</a:t>
            </a:r>
            <a:r>
              <a:rPr lang="en-US" sz="2800" b="1" dirty="0">
                <a:solidFill>
                  <a:srgbClr val="00B0F0"/>
                </a:solidFill>
                <a:latin typeface="Montserrat" panose="020B0604020202020204" charset="0"/>
              </a:rPr>
              <a:t>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Montserrat Light"/>
              <a:buNone/>
            </a:pPr>
            <a:r>
              <a:rPr lang="en-US" sz="2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B0604020202020204" charset="0"/>
              </a:rPr>
              <a:t>Python</a:t>
            </a:r>
            <a:r>
              <a:rPr lang="en-US" sz="2800" b="1" dirty="0">
                <a:solidFill>
                  <a:srgbClr val="00B0F0"/>
                </a:solidFill>
                <a:latin typeface="Montserrat" panose="020B0604020202020204" charset="0"/>
              </a:rPr>
              <a:t> </a:t>
            </a:r>
          </a:p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2400" b="1" dirty="0">
              <a:solidFill>
                <a:srgbClr val="00B0F0"/>
              </a:solidFill>
              <a:latin typeface="Montserrat" panose="020B0604020202020204" charset="0"/>
            </a:endParaRPr>
          </a:p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2400" b="1" dirty="0">
              <a:solidFill>
                <a:srgbClr val="00B0F0"/>
              </a:solidFill>
              <a:latin typeface="Montserrat" panose="020B0604020202020204" charset="0"/>
            </a:endParaRPr>
          </a:p>
          <a:p>
            <a:pPr marL="0" indent="0">
              <a:spcBef>
                <a:spcPts val="0"/>
              </a:spcBef>
              <a:buFont typeface="Montserrat Light"/>
              <a:buNone/>
            </a:pPr>
            <a:r>
              <a:rPr lang="en-US" sz="2000" b="1" dirty="0">
                <a:solidFill>
                  <a:schemeClr val="bg1"/>
                </a:solidFill>
                <a:latin typeface="Montserrat" panose="020B0604020202020204" charset="0"/>
              </a:rPr>
              <a:t>Library / Module yang </a:t>
            </a:r>
            <a:r>
              <a:rPr lang="en-US" sz="2000" b="1" dirty="0" err="1">
                <a:solidFill>
                  <a:schemeClr val="bg1"/>
                </a:solidFill>
                <a:latin typeface="Montserrat" panose="020B0604020202020204" charset="0"/>
              </a:rPr>
              <a:t>digunakan</a:t>
            </a:r>
            <a:r>
              <a:rPr lang="en-US" sz="2000" b="1" dirty="0">
                <a:solidFill>
                  <a:schemeClr val="bg1"/>
                </a:solidFill>
                <a:latin typeface="Montserrat" panose="020B0604020202020204" charset="0"/>
              </a:rPr>
              <a:t>: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B0604020202020204" charset="0"/>
              </a:rPr>
              <a:t>OpenCV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B0604020202020204" charset="0"/>
              </a:rPr>
              <a:t>Pandas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B0604020202020204" charset="0"/>
              </a:rPr>
              <a:t>Argparse</a:t>
            </a:r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B0604020202020204" charset="0"/>
            </a:endParaRPr>
          </a:p>
          <a:p>
            <a:endParaRPr lang="en-ID" dirty="0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33CF6079-4B8E-4062-9D83-E922D95CF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248" y="1331779"/>
            <a:ext cx="638510" cy="63851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486039FC-FB51-43B7-AE16-7A559BD69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953" y="3121026"/>
            <a:ext cx="409594" cy="504825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7EF8357-6495-414C-9F2D-4617B0217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811" y="3892136"/>
            <a:ext cx="914400" cy="36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0"/>
          <p:cNvSpPr txBox="1">
            <a:spLocks noGrp="1"/>
          </p:cNvSpPr>
          <p:nvPr>
            <p:ph type="subTitle" idx="4294967295"/>
          </p:nvPr>
        </p:nvSpPr>
        <p:spPr>
          <a:xfrm>
            <a:off x="222837" y="251171"/>
            <a:ext cx="5831690" cy="4641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E8062F"/>
                </a:solidFill>
              </a:rPr>
              <a:t>Library yang </a:t>
            </a:r>
            <a:r>
              <a:rPr lang="en-US" sz="2400" b="1" dirty="0" err="1">
                <a:solidFill>
                  <a:srgbClr val="E8062F"/>
                </a:solidFill>
              </a:rPr>
              <a:t>digunakan</a:t>
            </a:r>
            <a:r>
              <a:rPr lang="en-US" sz="2400" b="1" dirty="0">
                <a:solidFill>
                  <a:srgbClr val="E8062F"/>
                </a:solidFill>
              </a:rPr>
              <a:t> di program </a:t>
            </a:r>
            <a:r>
              <a:rPr lang="en-US" sz="2400" b="1" dirty="0" err="1">
                <a:solidFill>
                  <a:srgbClr val="E8062F"/>
                </a:solidFill>
              </a:rPr>
              <a:t>ini</a:t>
            </a:r>
            <a:r>
              <a:rPr lang="en-US" sz="2400" b="1" dirty="0">
                <a:solidFill>
                  <a:srgbClr val="E8062F"/>
                </a:solidFill>
              </a:rPr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2400" b="1" dirty="0">
              <a:solidFill>
                <a:srgbClr val="E8062F"/>
              </a:solidFill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/>
                </a:solidFill>
              </a:rPr>
              <a:t>OpenCV 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3600" b="1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/>
                </a:solidFill>
              </a:rPr>
              <a:t>Pandas 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tx1"/>
                </a:solidFill>
              </a:rPr>
              <a:t>Argparse</a:t>
            </a:r>
            <a:endParaRPr lang="en-US" sz="3600" b="1" dirty="0">
              <a:solidFill>
                <a:schemeClr val="tx1"/>
              </a:solidFill>
            </a:endParaRP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</a:pP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781" name="Google Shape;781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09F7AA38-DD33-4B2B-94D6-7E9BF7715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5250" y="1461062"/>
            <a:ext cx="740451" cy="912607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31423986-CBE7-4A17-9646-F1D8E2B64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381" y="2965779"/>
            <a:ext cx="1195804" cy="48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53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9"/>
          <p:cNvSpPr txBox="1">
            <a:spLocks noGrp="1"/>
          </p:cNvSpPr>
          <p:nvPr>
            <p:ph type="title"/>
          </p:nvPr>
        </p:nvSpPr>
        <p:spPr>
          <a:xfrm>
            <a:off x="1281604" y="1119701"/>
            <a:ext cx="6840419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Bagaimana Mendeteksi Warna Bekerja? </a:t>
            </a:r>
            <a:endParaRPr dirty="0"/>
          </a:p>
        </p:txBody>
      </p:sp>
      <p:sp>
        <p:nvSpPr>
          <p:cNvPr id="662" name="Google Shape;662;p19"/>
          <p:cNvSpPr txBox="1">
            <a:spLocks noGrp="1"/>
          </p:cNvSpPr>
          <p:nvPr>
            <p:ph type="body" idx="1"/>
          </p:nvPr>
        </p:nvSpPr>
        <p:spPr>
          <a:xfrm>
            <a:off x="394065" y="1847351"/>
            <a:ext cx="8437069" cy="29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lvl="0" indent="0" algn="l" rtl="0">
              <a:spcBef>
                <a:spcPts val="600"/>
              </a:spcBef>
              <a:spcAft>
                <a:spcPts val="0"/>
              </a:spcAft>
              <a:buSzPts val="2200"/>
              <a:buNone/>
            </a:pPr>
            <a:endParaRPr lang="en-US" dirty="0"/>
          </a:p>
        </p:txBody>
      </p:sp>
      <p:sp>
        <p:nvSpPr>
          <p:cNvPr id="663" name="Google Shape;663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050" name="Picture 2" descr="Impossible Colors and How to See Them">
            <a:extLst>
              <a:ext uri="{FF2B5EF4-FFF2-40B4-BE49-F238E27FC236}">
                <a16:creationId xmlns:a16="http://schemas.microsoft.com/office/drawing/2014/main" id="{A88C08CF-CEEC-4223-B537-B9A2FD431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813" y="2166894"/>
            <a:ext cx="3548058" cy="199612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he Eye Sees Color">
            <a:extLst>
              <a:ext uri="{FF2B5EF4-FFF2-40B4-BE49-F238E27FC236}">
                <a16:creationId xmlns:a16="http://schemas.microsoft.com/office/drawing/2014/main" id="{96BC0EB0-3C8E-496A-91BF-824DC7584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65" y="2300536"/>
            <a:ext cx="4087881" cy="199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9"/>
          <p:cNvSpPr txBox="1">
            <a:spLocks noGrp="1"/>
          </p:cNvSpPr>
          <p:nvPr>
            <p:ph type="title"/>
          </p:nvPr>
        </p:nvSpPr>
        <p:spPr>
          <a:xfrm>
            <a:off x="1281604" y="1119701"/>
            <a:ext cx="6840419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Bagaimana Mendeteksi Warna Bekerja Di Program Ini? </a:t>
            </a:r>
            <a:endParaRPr dirty="0"/>
          </a:p>
        </p:txBody>
      </p:sp>
      <p:sp>
        <p:nvSpPr>
          <p:cNvPr id="662" name="Google Shape;662;p19"/>
          <p:cNvSpPr txBox="1">
            <a:spLocks noGrp="1"/>
          </p:cNvSpPr>
          <p:nvPr>
            <p:ph type="body" idx="1"/>
          </p:nvPr>
        </p:nvSpPr>
        <p:spPr>
          <a:xfrm>
            <a:off x="394065" y="1847351"/>
            <a:ext cx="8437069" cy="29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200"/>
              <a:buFontTx/>
              <a:buChar char="-"/>
            </a:pPr>
            <a:r>
              <a:rPr lang="en-US" dirty="0"/>
              <a:t>OpenCV </a:t>
            </a:r>
            <a:r>
              <a:rPr lang="en-US" dirty="0" err="1"/>
              <a:t>memiliki</a:t>
            </a:r>
            <a:r>
              <a:rPr lang="en-US" dirty="0"/>
              <a:t> function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koordinat</a:t>
            </a:r>
            <a:r>
              <a:rPr lang="en-US" dirty="0"/>
              <a:t> (</a:t>
            </a:r>
            <a:r>
              <a:rPr lang="en-US" dirty="0" err="1"/>
              <a:t>x,y</a:t>
            </a:r>
            <a:r>
              <a:rPr lang="en-US" dirty="0"/>
              <a:t>)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(Red, Green, Blue) </a:t>
            </a:r>
            <a:r>
              <a:rPr lang="en-US" dirty="0" err="1"/>
              <a:t>dari</a:t>
            </a:r>
            <a:r>
              <a:rPr lang="en-US" dirty="0"/>
              <a:t> pointer mouse. OpenCV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b="1" dirty="0"/>
              <a:t>Retina</a:t>
            </a:r>
            <a:r>
              <a:rPr lang="en-US" dirty="0"/>
              <a:t> dan </a:t>
            </a:r>
            <a:r>
              <a:rPr lang="en-US" b="1" dirty="0" err="1"/>
              <a:t>Reseptor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pada </a:t>
            </a:r>
            <a:r>
              <a:rPr lang="en-US" dirty="0" err="1"/>
              <a:t>mata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200"/>
              <a:buFontTx/>
              <a:buChar char="-"/>
            </a:pPr>
            <a:r>
              <a:rPr lang="en-US" dirty="0"/>
              <a:t>Nilai R, G, B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nantinya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dicocokan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dataset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warna-warna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miliki</a:t>
            </a:r>
            <a:r>
              <a:rPr lang="en-US" dirty="0"/>
              <a:t>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200"/>
              <a:buFontTx/>
              <a:buChar char="-"/>
            </a:pPr>
            <a:endParaRPr lang="en-US" dirty="0"/>
          </a:p>
          <a:p>
            <a:pPr marL="88900" lvl="0" indent="0" algn="l" rtl="0">
              <a:spcBef>
                <a:spcPts val="600"/>
              </a:spcBef>
              <a:spcAft>
                <a:spcPts val="0"/>
              </a:spcAft>
              <a:buSzPts val="2200"/>
              <a:buNone/>
            </a:pPr>
            <a:r>
              <a:rPr lang="en-US" dirty="0" err="1"/>
              <a:t>Contoh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Red / Merah </a:t>
            </a:r>
            <a:r>
              <a:rPr lang="en-US" dirty="0" err="1">
                <a:solidFill>
                  <a:srgbClr val="FF0000"/>
                </a:solidFill>
              </a:rPr>
              <a:t>mempunyai</a:t>
            </a:r>
            <a:r>
              <a:rPr lang="en-US" dirty="0">
                <a:solidFill>
                  <a:srgbClr val="FF0000"/>
                </a:solidFill>
              </a:rPr>
              <a:t> value (255, 0 , 0)</a:t>
            </a:r>
          </a:p>
        </p:txBody>
      </p:sp>
      <p:sp>
        <p:nvSpPr>
          <p:cNvPr id="663" name="Google Shape;663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77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2"/>
          <p:cNvSpPr txBox="1"/>
          <p:nvPr/>
        </p:nvSpPr>
        <p:spPr>
          <a:xfrm>
            <a:off x="80482" y="303858"/>
            <a:ext cx="5160029" cy="417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Dimana Program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Pendeteksi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Warna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Ini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Dapat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Bekerja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Kehidupan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b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Sehari</a:t>
            </a:r>
            <a:r>
              <a:rPr lang="en-US" sz="2000" b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-Hari?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    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Deteksi</a:t>
            </a: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Objek</a:t>
            </a:r>
            <a:endParaRPr sz="16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1" name="Google Shape;163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074" name="Picture 2" descr="Object Detection with YOLO — Giving eyes to AI | by Rishi Mehta | Medium">
            <a:extLst>
              <a:ext uri="{FF2B5EF4-FFF2-40B4-BE49-F238E27FC236}">
                <a16:creationId xmlns:a16="http://schemas.microsoft.com/office/drawing/2014/main" id="{D3AC240E-153B-42BC-9AD4-03D9035D0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84" y="2142092"/>
            <a:ext cx="2232153" cy="150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617;p42">
            <a:extLst>
              <a:ext uri="{FF2B5EF4-FFF2-40B4-BE49-F238E27FC236}">
                <a16:creationId xmlns:a16="http://schemas.microsoft.com/office/drawing/2014/main" id="{DF45DBF1-4FC3-4486-872E-C93AE3987B69}"/>
              </a:ext>
            </a:extLst>
          </p:cNvPr>
          <p:cNvSpPr txBox="1"/>
          <p:nvPr/>
        </p:nvSpPr>
        <p:spPr>
          <a:xfrm>
            <a:off x="3314179" y="1271431"/>
            <a:ext cx="5160029" cy="417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Pendeteksi</a:t>
            </a: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Warna</a:t>
            </a: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Di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Aplikasi</a:t>
            </a: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Seperti</a:t>
            </a:r>
            <a:r>
              <a:rPr lang="en-US" sz="16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Adobe </a:t>
            </a:r>
            <a:r>
              <a:rPr lang="en-US" sz="1600" b="1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Photshop</a:t>
            </a:r>
            <a:endParaRPr sz="16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76" name="Picture 4" descr="How to use the color picker along the gradient tool in illustrator? -  Graphic Design Stack Exchange">
            <a:extLst>
              <a:ext uri="{FF2B5EF4-FFF2-40B4-BE49-F238E27FC236}">
                <a16:creationId xmlns:a16="http://schemas.microsoft.com/office/drawing/2014/main" id="{DAA09771-7DEC-4FD0-9471-20D1D699A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896" y="2064085"/>
            <a:ext cx="2811669" cy="157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art template">
  <a:themeElements>
    <a:clrScheme name="Custom 347">
      <a:dk1>
        <a:srgbClr val="000000"/>
      </a:dk1>
      <a:lt1>
        <a:srgbClr val="FFFFFF"/>
      </a:lt1>
      <a:dk2>
        <a:srgbClr val="8D7C7C"/>
      </a:dk2>
      <a:lt2>
        <a:srgbClr val="ECE9E4"/>
      </a:lt2>
      <a:accent1>
        <a:srgbClr val="BD2A35"/>
      </a:accent1>
      <a:accent2>
        <a:srgbClr val="F64646"/>
      </a:accent2>
      <a:accent3>
        <a:srgbClr val="FFA400"/>
      </a:accent3>
      <a:accent4>
        <a:srgbClr val="FFD488"/>
      </a:accent4>
      <a:accent5>
        <a:srgbClr val="FFC800"/>
      </a:accent5>
      <a:accent6>
        <a:srgbClr val="FFE37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204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Montserrat</vt:lpstr>
      <vt:lpstr>Montserrat ExtraBold</vt:lpstr>
      <vt:lpstr>Arial</vt:lpstr>
      <vt:lpstr>Montserrat Light</vt:lpstr>
      <vt:lpstr>Wart template</vt:lpstr>
      <vt:lpstr>Program Python Pendeteksi Warna</vt:lpstr>
      <vt:lpstr>PowerPoint Presentation</vt:lpstr>
      <vt:lpstr>PowerPoint Presentation</vt:lpstr>
      <vt:lpstr>PowerPoint Presentation</vt:lpstr>
      <vt:lpstr>1.</vt:lpstr>
      <vt:lpstr>PowerPoint Presentation</vt:lpstr>
      <vt:lpstr>Bagaimana Mendeteksi Warna Bekerja? </vt:lpstr>
      <vt:lpstr>Bagaimana Mendeteksi Warna Bekerja Di Program Ini?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Python Mendeteksi Warna</dc:title>
  <dc:creator>Muhammad Zulfikar Arifin</dc:creator>
  <cp:lastModifiedBy>Muhammad Zulfikar Arifin</cp:lastModifiedBy>
  <cp:revision>10</cp:revision>
  <dcterms:modified xsi:type="dcterms:W3CDTF">2020-10-10T05:49:42Z</dcterms:modified>
</cp:coreProperties>
</file>